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2"/>
  </p:notesMasterIdLst>
  <p:sldIdLst>
    <p:sldId id="324" r:id="rId4"/>
    <p:sldId id="323" r:id="rId5"/>
    <p:sldId id="338" r:id="rId6"/>
    <p:sldId id="334" r:id="rId7"/>
    <p:sldId id="335" r:id="rId8"/>
    <p:sldId id="333" r:id="rId9"/>
    <p:sldId id="337" r:id="rId10"/>
    <p:sldId id="33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B7CB8-8C90-6773-70CD-E0E5F27F071A}" v="7" dt="2024-11-14T12:30:16.387"/>
    <p1510:client id="{3179F7DB-32DA-46AA-805F-B6DF88F6F687}" v="432" dt="2024-11-14T16:37:21.014"/>
    <p1510:client id="{4F084F22-BA17-6857-80FB-0A045652A2B0}" v="94" dt="2024-11-14T16:40:11.897"/>
    <p1510:client id="{6C507BD2-42D7-17B0-098E-47790EFBCCE3}" v="409" dt="2024-11-14T15:06:13.847"/>
    <p1510:client id="{8086FF3F-A6E7-5B6C-3552-490E7765A755}" v="120" dt="2024-11-14T14:59:21.516"/>
    <p1510:client id="{9070E4E8-D982-FFD1-C588-238D0A69A46F}" v="17" dt="2024-11-14T15:48:10.211"/>
    <p1510:client id="{A1C707DA-98B7-C547-E03F-0AEAEDD1C85F}" v="180" dt="2024-11-14T16:52:20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80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</a:lstStyle>
          <a:p>
            <a:fld id="{D93E6580-B4DC-435F-9F26-4E4D6B6DCF6D}" type="datetimeFigureOut">
              <a:rPr lang="ko-KR" altLang="en-US" smtClean="0"/>
              <a:pPr/>
              <a:t>2024-12-09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</a:lstStyle>
          <a:p>
            <a:fld id="{B0B71B7A-6821-4C84-8C4F-E09130707D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47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현대하모니 B" panose="02020603020101020101" pitchFamily="18" charset="-127"/>
        <a:ea typeface="현대하모니 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현대하모니 B" panose="02020603020101020101" pitchFamily="18" charset="-127"/>
        <a:ea typeface="현대하모니 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현대하모니 B" panose="02020603020101020101" pitchFamily="18" charset="-127"/>
        <a:ea typeface="현대하모니 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현대하모니 B" panose="02020603020101020101" pitchFamily="18" charset="-127"/>
        <a:ea typeface="현대하모니 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현대하모니 B" panose="02020603020101020101" pitchFamily="18" charset="-127"/>
        <a:ea typeface="현대하모니 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BD8F-F0CC-AAFA-CB3F-C711680C4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7A35F-79C3-EBF0-6E4F-447B89266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A6EE71-7323-F8FE-F1AA-687B1F2E9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1CC23-96CD-97D0-0E6C-F4531DB32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9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1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FFE1-5419-5115-00A9-A1D8FB190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4A140F-ECE8-AE37-9721-500FC4FEE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69FDE6-A3E4-8DAD-0F9C-6F54A2541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CB5CBA-F2BC-A832-B865-ADAA2F152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3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A55A8-D3E2-6752-CE4B-BA28378A6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DE56B-DAE8-1507-43DF-0BF592AF7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4F0AC5-9FB5-3469-2946-7FA2E98EF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53607-5ADE-42F7-69B3-0C53AFD26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28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3C445-EE04-4B46-93CF-AAC577E8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C401CD-FA95-A519-DB36-D23472AD0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E8B992-1577-AA55-1745-813E94136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6F5AB9-58DA-F669-D2B9-A33B040B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5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C747-CE37-4F70-8EBC-1B56ECE812AB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73BA-FEF6-4B36-9F96-5DA14A1E2F68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562-9C17-4372-85D1-FFC46DC99AAE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E1CB-18FD-4F97-921C-1D4835568437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09422-CFB7-42C6-8AA2-A1472A52F5DC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58CF-529A-4451-9939-F6168760CF0A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4399-EA23-4C5A-ACA5-A75593CB8DA8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098F0-9D89-4795-8303-9A71526FBF67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8DD0-62C4-4358-B46D-D3CC6854E1DD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7A8F-E021-46AC-9B15-D0E4F8C4E959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CE00-3A7D-4F3B-B41D-494CC284CA4D}" type="datetime1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ea typeface="현대하모니 B" panose="02020603020101020101" pitchFamily="18" charset="-127"/>
              </a:defRPr>
            </a:lvl1pPr>
          </a:lstStyle>
          <a:p>
            <a:fld id="{7E047A37-A9AE-4A9E-A814-F71FF98CEC55}" type="datetime1">
              <a:rPr lang="ko-KR" altLang="en-US" smtClean="0"/>
              <a:pPr/>
              <a:t>2024-12-09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ea typeface="현대하모니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a typeface="현대하모니 B" panose="02020603020101020101" pitchFamily="18" charset="-127"/>
              </a:defRPr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현대하모니 B" panose="02020603020101020101" pitchFamily="18" charset="-127"/>
          <a:ea typeface="현대하모니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현대하모니 B" panose="02020603020101020101" pitchFamily="18" charset="-127"/>
          <a:ea typeface="현대하모니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현대하모니 B" panose="02020603020101020101" pitchFamily="18" charset="-127"/>
          <a:ea typeface="현대하모니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현대하모니 B" panose="02020603020101020101" pitchFamily="18" charset="-127"/>
          <a:ea typeface="현대하모니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현대하모니 B" panose="02020603020101020101" pitchFamily="18" charset="-127"/>
          <a:ea typeface="현대하모니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현대하모니 B" panose="02020603020101020101" pitchFamily="18" charset="-127"/>
          <a:ea typeface="현대하모니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PpUwdu41HY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t5E-dliAXs?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1D4B-F01E-20AE-FBE4-9A694D73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DB0388-5E20-8592-6FF2-36FA2BB6ADC6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gradFill>
            <a:gsLst>
              <a:gs pos="20000">
                <a:schemeClr val="accent5">
                  <a:lumMod val="75000"/>
                </a:schemeClr>
              </a:gs>
              <a:gs pos="100000">
                <a:srgbClr val="609AD0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8000">
                <a:schemeClr val="accent5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현대하모니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BD42E9-4AE7-510A-0323-1321569B2FFA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현대하모니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ED9A3-8C20-99C1-B13C-30EE803489E3}"/>
              </a:ext>
            </a:extLst>
          </p:cNvPr>
          <p:cNvSpPr/>
          <p:nvPr/>
        </p:nvSpPr>
        <p:spPr>
          <a:xfrm>
            <a:off x="1660106" y="2847914"/>
            <a:ext cx="888564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  <a:ea typeface="현대하모니 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BFD2-59EF-8982-9E83-4CAAE4E8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5687262"/>
            <a:ext cx="2219325" cy="6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50E137-F0E6-61BB-DE74-62A67714C2A0}"/>
              </a:ext>
            </a:extLst>
          </p:cNvPr>
          <p:cNvSpPr txBox="1"/>
          <p:nvPr/>
        </p:nvSpPr>
        <p:spPr>
          <a:xfrm>
            <a:off x="87004" y="81615"/>
            <a:ext cx="3420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Roboto Light"/>
              </a:rPr>
              <a:t>IAIA Project 2024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60D4F-F48A-3757-8B64-1F5315B696D2}"/>
              </a:ext>
            </a:extLst>
          </p:cNvPr>
          <p:cNvSpPr txBox="1"/>
          <p:nvPr/>
        </p:nvSpPr>
        <p:spPr>
          <a:xfrm>
            <a:off x="825201" y="1746572"/>
            <a:ext cx="10541595" cy="11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3200" b="1" dirty="0" err="1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Gomoku</a:t>
            </a:r>
            <a:r>
              <a:rPr lang="en-US" altLang="ko-KR" sz="3200" b="1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 &amp; Checker Game Automation </a:t>
            </a: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3200" b="1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Using UR5e Robot Arm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95083C-DAAE-81D6-3E9D-492680D5B3D8}"/>
              </a:ext>
            </a:extLst>
          </p:cNvPr>
          <p:cNvSpPr txBox="1"/>
          <p:nvPr/>
        </p:nvSpPr>
        <p:spPr>
          <a:xfrm>
            <a:off x="1066700" y="1375380"/>
            <a:ext cx="1918374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IAIA Project #2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D7A01-1C28-3692-0D80-BDE8F9531646}"/>
              </a:ext>
            </a:extLst>
          </p:cNvPr>
          <p:cNvSpPr txBox="1"/>
          <p:nvPr/>
        </p:nvSpPr>
        <p:spPr>
          <a:xfrm>
            <a:off x="3047223" y="2936269"/>
            <a:ext cx="6097554" cy="2607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School of Mechanical &amp; Control Engineering</a:t>
            </a:r>
            <a:b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Course: Industrial AI and Automation</a:t>
            </a: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endParaRPr lang="en-US" altLang="ko-KR" sz="1800" dirty="0">
              <a:latin typeface="현대하모니 B" panose="02020603020101020101" pitchFamily="18" charset="-127"/>
              <a:ea typeface="현대하모니 B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Kwak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Jin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(21900031)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Lim,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Soonho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(21900610)</a:t>
            </a:r>
          </a:p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An,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Gyeonheal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(21900416)</a:t>
            </a:r>
          </a:p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Han,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Taegeon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(21900793)</a:t>
            </a:r>
          </a:p>
          <a:p>
            <a:pPr marL="0" indent="0" algn="ctr">
              <a:lnSpc>
                <a:spcPct val="200000"/>
              </a:lnSpc>
              <a:buFont typeface="Wingdings 2" pitchFamily="18" charset="2"/>
              <a:buNone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Advisor: Prof. Young-</a:t>
            </a:r>
            <a:r>
              <a:rPr lang="en-US" altLang="ko-KR" sz="16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Keun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 Kim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39880-3A07-3280-8E58-43892200420C}"/>
              </a:ext>
            </a:extLst>
          </p:cNvPr>
          <p:cNvSpPr txBox="1"/>
          <p:nvPr/>
        </p:nvSpPr>
        <p:spPr>
          <a:xfrm>
            <a:off x="10624457" y="6407052"/>
            <a:ext cx="1567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Wingdings 2" pitchFamily="18" charset="2"/>
              <a:buNone/>
            </a:pPr>
            <a:r>
              <a:rPr lang="en-US" altLang="ko-KR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2024.12.10</a:t>
            </a:r>
          </a:p>
        </p:txBody>
      </p:sp>
    </p:spTree>
    <p:extLst>
      <p:ext uri="{BB962C8B-B14F-4D97-AF65-F5344CB8AC3E}">
        <p14:creationId xmlns:p14="http://schemas.microsoft.com/office/powerpoint/2010/main" val="17915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8420D-9B16-4088-3AC1-BEFC3B8B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Contents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09D5E-69A9-4071-9C8E-4E6DFCE4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20" y="1121398"/>
            <a:ext cx="10922983" cy="55334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Introduction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Five Stone in a row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>
                <a:latin typeface="현대하모니 M" panose="02020603020101020101" pitchFamily="18" charset="-127"/>
                <a:ea typeface="현대하모니 M" panose="02020603020101020101" pitchFamily="18" charset="-127"/>
              </a:rPr>
              <a:t>Checker Game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5AAE2A-A6B4-A210-01EB-BA8B72A3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2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E9260-997A-4F04-EC11-737BCCA4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F5B5-CFC1-7F84-1832-4F2C9052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1. Hardware – Components</a:t>
            </a:r>
            <a:endParaRPr lang="ko-KR" altLang="en-US" sz="35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58C8B-E06C-ADF8-C35D-2F5EB081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B" panose="02020603020101020101" pitchFamily="18" charset="-127"/>
              </a:rPr>
              <a:t>3</a:t>
            </a:fld>
            <a:endParaRPr lang="ko-KR" altLang="en-US" dirty="0">
              <a:latin typeface="현대하모니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A32C59-9AE9-055C-3A58-078836EE8382}"/>
              </a:ext>
            </a:extLst>
          </p:cNvPr>
          <p:cNvSpPr txBox="1"/>
          <p:nvPr/>
        </p:nvSpPr>
        <p:spPr>
          <a:xfrm>
            <a:off x="182632" y="1060429"/>
            <a:ext cx="395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1. Board (</a:t>
            </a:r>
            <a:r>
              <a:rPr lang="en-US" altLang="ko-KR" b="1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Gomoku</a:t>
            </a:r>
            <a:r>
              <a:rPr lang="en-US" altLang="ko-KR" b="1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, Checker) </a:t>
            </a:r>
            <a:endParaRPr lang="ko-KR" altLang="en-US" b="1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623262-B5D8-F3A3-DCA0-F04EE74FEFE5}"/>
              </a:ext>
            </a:extLst>
          </p:cNvPr>
          <p:cNvSpPr txBox="1"/>
          <p:nvPr/>
        </p:nvSpPr>
        <p:spPr>
          <a:xfrm>
            <a:off x="6096000" y="1060429"/>
            <a:ext cx="304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2. Stones</a:t>
            </a:r>
            <a:endParaRPr lang="ko-KR" altLang="en-US" b="1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4ACE8C-AA7D-03E0-C8C5-9CFC4841C868}"/>
                  </a:ext>
                </a:extLst>
              </p:cNvPr>
              <p:cNvSpPr txBox="1"/>
              <p:nvPr/>
            </p:nvSpPr>
            <p:spPr>
              <a:xfrm>
                <a:off x="5860905" y="4193441"/>
                <a:ext cx="6212443" cy="1549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ea typeface="현대하모니 B" panose="02020603020101020101" pitchFamily="18" charset="-127"/>
                  </a:rPr>
                  <a:t>To find suitable size of stones, calculation was needed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𝑉𝑎𝑐𝑢𝑢𝑚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𝑑𝑖𝑎𝑚𝑒𝑡𝑒𝑟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(=30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𝑆𝑡𝑜𝑛𝑒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𝑑𝑖𝑎𝑚𝑒𝑡𝑒𝑟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𝐵𝑜𝑎𝑟𝑑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𝐺𝑟𝑖𝑑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𝐼𝑛𝑡𝑒𝑟𝑣𝑎𝑙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500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≅36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ea typeface="현대하모니 B" panose="0202060302010102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ea typeface="현대하모니 B" panose="0202060302010102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ea typeface="현대하모니 B" panose="02020603020101020101" pitchFamily="18" charset="-127"/>
                  </a:rPr>
                  <a:t>So decided to use magnetic stones (*ordinary stone’s maximum size is 25mm)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4ACE8C-AA7D-03E0-C8C5-9CFC4841C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05" y="4193441"/>
                <a:ext cx="6212443" cy="1549783"/>
              </a:xfrm>
              <a:prstGeom prst="rect">
                <a:avLst/>
              </a:prstGeom>
              <a:blipFill>
                <a:blip r:embed="rId3"/>
                <a:stretch>
                  <a:fillRect l="-784" t="-2362" b="-5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FB4CA92-7C55-82D9-61E6-5CCADC2B6423}"/>
              </a:ext>
            </a:extLst>
          </p:cNvPr>
          <p:cNvSpPr txBox="1"/>
          <p:nvPr/>
        </p:nvSpPr>
        <p:spPr>
          <a:xfrm>
            <a:off x="241301" y="4193441"/>
            <a:ext cx="5473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Should be smaller than optic table width(=700)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Should place other components (Stone tray, etc.)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ea typeface="현대하모니 B" panose="02020603020101020101" pitchFamily="18" charset="-127"/>
              </a:rPr>
              <a:t>(further research)</a:t>
            </a:r>
            <a:r>
              <a:rPr lang="en-US" altLang="ko-KR" dirty="0">
                <a:ea typeface="현대하모니 B" panose="02020603020101020101" pitchFamily="18" charset="-127"/>
              </a:rPr>
              <a:t> Change the game mode by upside-down (</a:t>
            </a:r>
            <a:r>
              <a:rPr lang="en-US" altLang="ko-KR" dirty="0" err="1">
                <a:ea typeface="현대하모니 B" panose="02020603020101020101" pitchFamily="18" charset="-127"/>
              </a:rPr>
              <a:t>Gomoku</a:t>
            </a:r>
            <a:r>
              <a:rPr lang="en-US" altLang="ko-KR" dirty="0">
                <a:ea typeface="현대하모니 B" panose="02020603020101020101" pitchFamily="18" charset="-127"/>
              </a:rPr>
              <a:t> -&gt; Checker) </a:t>
            </a:r>
          </a:p>
          <a:p>
            <a:pPr marL="285750" indent="-285750">
              <a:buFontTx/>
              <a:buChar char="-"/>
            </a:pPr>
            <a:endParaRPr lang="en-US" altLang="ko-KR" dirty="0">
              <a:ea typeface="현대하모니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Made double side multi-game board (500x500)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Sticks well to magnets (magnetic film)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Low price (100,000 </a:t>
            </a:r>
            <a:r>
              <a:rPr lang="en-US" altLang="ko-KR" dirty="0">
                <a:ea typeface="현대하모니 B" panose="02020603020101020101" pitchFamily="18" charset="-127"/>
                <a:sym typeface="Wingdings" panose="05000000000000000000" pitchFamily="2" charset="2"/>
              </a:rPr>
              <a:t> 50,000)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Used durable matters </a:t>
            </a:r>
            <a:r>
              <a:rPr lang="en-US" altLang="ko-KR" sz="1400" dirty="0">
                <a:ea typeface="현대하모니 B" panose="02020603020101020101" pitchFamily="18" charset="-127"/>
              </a:rPr>
              <a:t>(hard board, magnetic film, angel cloth)</a:t>
            </a:r>
            <a:endParaRPr lang="en-US" altLang="ko-KR" dirty="0">
              <a:ea typeface="현대하모니 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E64A97-BEC3-E460-78D3-0F7366C518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8" t="10370" r="-2626" b="31111"/>
          <a:stretch/>
        </p:blipFill>
        <p:spPr>
          <a:xfrm>
            <a:off x="660400" y="1981805"/>
            <a:ext cx="1949450" cy="2001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FB3498-20CC-9BF0-25D4-1EF3068954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14" t="1974" r="30677" b="340"/>
          <a:stretch/>
        </p:blipFill>
        <p:spPr>
          <a:xfrm>
            <a:off x="2978151" y="1981805"/>
            <a:ext cx="2057111" cy="2046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3CC665-FD77-3D97-C9D3-690D657614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635" r="35699"/>
          <a:stretch/>
        </p:blipFill>
        <p:spPr>
          <a:xfrm rot="5400000">
            <a:off x="7423955" y="1225119"/>
            <a:ext cx="2150555" cy="34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7624B-92A7-30DB-A6D4-29E41C3B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4A9AB-2E1D-0264-AED7-162A4C18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1. Hardware</a:t>
            </a:r>
            <a:endParaRPr lang="ko-KR" altLang="en-US" sz="35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0381B-FC8E-F38A-B653-6B8E2C96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B" panose="02020603020101020101" pitchFamily="18" charset="-127"/>
              </a:rPr>
              <a:t>4</a:t>
            </a:fld>
            <a:endParaRPr lang="ko-KR" altLang="en-US" dirty="0">
              <a:latin typeface="현대하모니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9CCADC-E729-54AD-CBA9-335F974B3F24}"/>
              </a:ext>
            </a:extLst>
          </p:cNvPr>
          <p:cNvSpPr txBox="1"/>
          <p:nvPr/>
        </p:nvSpPr>
        <p:spPr>
          <a:xfrm>
            <a:off x="182632" y="1060429"/>
            <a:ext cx="304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2. Camera Holder</a:t>
            </a:r>
            <a:endParaRPr lang="ko-KR" altLang="en-US" b="1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8EAC3-29F0-5EAC-927C-4D403EFFBB55}"/>
              </a:ext>
            </a:extLst>
          </p:cNvPr>
          <p:cNvSpPr txBox="1"/>
          <p:nvPr/>
        </p:nvSpPr>
        <p:spPr>
          <a:xfrm>
            <a:off x="6096000" y="1060429"/>
            <a:ext cx="304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Stone Tray</a:t>
            </a:r>
            <a:endParaRPr lang="ko-KR" altLang="en-US" b="1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F6BD1-C9E2-B6FD-65A2-47A21E4F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06" y="1530977"/>
            <a:ext cx="5095130" cy="2533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CBC776-5E0E-CA26-4CC3-1227F64B560A}"/>
              </a:ext>
            </a:extLst>
          </p:cNvPr>
          <p:cNvSpPr txBox="1"/>
          <p:nvPr/>
        </p:nvSpPr>
        <p:spPr>
          <a:xfrm>
            <a:off x="5873750" y="4296588"/>
            <a:ext cx="6060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Robot reloads the stones on this tray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Enable to fix the magnetic stones (*not to attach each others)</a:t>
            </a:r>
          </a:p>
          <a:p>
            <a:pPr marL="285750" indent="-285750">
              <a:buFontTx/>
              <a:buChar char="-"/>
            </a:pPr>
            <a:endParaRPr lang="en-US" altLang="ko-KR" dirty="0">
              <a:ea typeface="현대하모니 B" panose="0202060302010102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ea typeface="현대하모니 B" panose="02020603020101020101" pitchFamily="18" charset="-127"/>
              </a:rPr>
              <a:t>+ </a:t>
            </a:r>
            <a:r>
              <a:rPr lang="en-US" altLang="ko-KR" dirty="0">
                <a:ea typeface="현대하모니 B" panose="02020603020101020101" pitchFamily="18" charset="-127"/>
              </a:rPr>
              <a:t>There was various structure to reload the stones (magazine, slider, etc.). But those were inappropriate for magnetic stones</a:t>
            </a:r>
          </a:p>
          <a:p>
            <a:endParaRPr lang="en-US" altLang="ko-KR" dirty="0">
              <a:ea typeface="현대하모니 B" panose="02020603020101020101" pitchFamily="18" charset="-127"/>
            </a:endParaRPr>
          </a:p>
          <a:p>
            <a:r>
              <a:rPr lang="en-US" altLang="ko-KR" dirty="0">
                <a:ea typeface="현대하모니 B" panose="02020603020101020101" pitchFamily="18" charset="-127"/>
              </a:rPr>
              <a:t>*(print completes on Tues)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A75685-5E64-BE0F-FEFA-7CB7787C2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361" y="1530978"/>
            <a:ext cx="2447529" cy="2528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24960-8CCB-6F32-72BC-39EC8F0528BE}"/>
              </a:ext>
            </a:extLst>
          </p:cNvPr>
          <p:cNvSpPr txBox="1"/>
          <p:nvPr/>
        </p:nvSpPr>
        <p:spPr>
          <a:xfrm>
            <a:off x="544453" y="4296588"/>
            <a:ext cx="532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Interaction with the vacuum gripper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Prone to rotation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Further improvement for the fixed camera position</a:t>
            </a:r>
          </a:p>
        </p:txBody>
      </p:sp>
    </p:spTree>
    <p:extLst>
      <p:ext uri="{BB962C8B-B14F-4D97-AF65-F5344CB8AC3E}">
        <p14:creationId xmlns:p14="http://schemas.microsoft.com/office/powerpoint/2010/main" val="183499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7F4CA-15EE-3498-172E-4BBAA49AD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B96CF-E90B-4EB1-AC52-2AB139D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1. Hardware</a:t>
            </a:r>
            <a:endParaRPr lang="ko-KR" altLang="en-US" sz="35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38F2FB-BCA8-577A-B3A4-BAC7F944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B" panose="02020603020101020101" pitchFamily="18" charset="-127"/>
              </a:rPr>
              <a:t>5</a:t>
            </a:fld>
            <a:endParaRPr lang="ko-KR" altLang="en-US" dirty="0">
              <a:latin typeface="현대하모니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AB0F1-A4C3-A9A5-34E4-B4DBD0BB94B1}"/>
              </a:ext>
            </a:extLst>
          </p:cNvPr>
          <p:cNvSpPr txBox="1"/>
          <p:nvPr/>
        </p:nvSpPr>
        <p:spPr>
          <a:xfrm>
            <a:off x="182632" y="1060429"/>
            <a:ext cx="304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4. Optic Table</a:t>
            </a:r>
            <a:endParaRPr lang="ko-KR" altLang="en-US" b="1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6B461D-2DC7-B4F3-00CE-563FDB8C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0" y="1559449"/>
            <a:ext cx="2804038" cy="1572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0DD8D9-97B4-D496-6F84-E9EBD2C14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82" y="3662094"/>
            <a:ext cx="2808410" cy="2291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C38A92-D193-828D-4D4B-747F4E2C0927}"/>
              </a:ext>
            </a:extLst>
          </p:cNvPr>
          <p:cNvSpPr txBox="1"/>
          <p:nvPr/>
        </p:nvSpPr>
        <p:spPr>
          <a:xfrm>
            <a:off x="3533268" y="1559449"/>
            <a:ext cx="606004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Extra calibration for board position(e.g. height) is required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Optic table used to fix position for </a:t>
            </a:r>
            <a:r>
              <a:rPr lang="en-US" altLang="ko-KR" dirty="0" err="1">
                <a:ea typeface="현대하모니 B" panose="02020603020101020101" pitchFamily="18" charset="-127"/>
              </a:rPr>
              <a:t>Gomoku</a:t>
            </a:r>
            <a:r>
              <a:rPr lang="en-US" altLang="ko-KR" dirty="0">
                <a:ea typeface="현대하모니 B" panose="02020603020101020101" pitchFamily="18" charset="-127"/>
              </a:rPr>
              <a:t> board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1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3869C-3AA4-4B31-376C-C4833E2E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2. Software</a:t>
            </a:r>
            <a:endParaRPr lang="ko-KR" altLang="en-US" sz="35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29D62-B362-FC0C-7628-1CCAA4F8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B" panose="02020603020101020101" pitchFamily="18" charset="-127"/>
              </a:rPr>
              <a:t>6</a:t>
            </a:fld>
            <a:endParaRPr lang="ko-KR" altLang="en-US" dirty="0">
              <a:latin typeface="현대하모니 B" panose="02020603020101020101" pitchFamily="18" charset="-127"/>
            </a:endParaRPr>
          </a:p>
        </p:txBody>
      </p:sp>
      <p:pic>
        <p:nvPicPr>
          <p:cNvPr id="5" name="온라인 미디어 4" title="[IAIA 24-2]  Automation using collaborative robot part 1.">
            <a:hlinkClick r:id="" action="ppaction://media"/>
            <a:extLst>
              <a:ext uri="{FF2B5EF4-FFF2-40B4-BE49-F238E27FC236}">
                <a16:creationId xmlns:a16="http://schemas.microsoft.com/office/drawing/2014/main" id="{554443EA-1D70-E177-E76F-35A64D70E8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38459" y="1093329"/>
            <a:ext cx="9315081" cy="52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1D5E3-E15D-6270-FEB2-4466B7A4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36B87-19AD-CD52-9A78-1C2BF8C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2. Software</a:t>
            </a:r>
            <a:endParaRPr lang="ko-KR" altLang="en-US" sz="35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606B4-5B3D-58C1-F83A-6BB8932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B" panose="02020603020101020101" pitchFamily="18" charset="-127"/>
              </a:rPr>
              <a:t>7</a:t>
            </a:fld>
            <a:endParaRPr lang="ko-KR" altLang="en-US" dirty="0">
              <a:latin typeface="현대하모니 B" panose="02020603020101020101" pitchFamily="18" charset="-127"/>
            </a:endParaRPr>
          </a:p>
        </p:txBody>
      </p:sp>
      <p:pic>
        <p:nvPicPr>
          <p:cNvPr id="3" name="온라인 미디어 2" title="[IAIA 24-2]  Automation using collaborative robot part 2.">
            <a:hlinkClick r:id="" action="ppaction://media"/>
            <a:extLst>
              <a:ext uri="{FF2B5EF4-FFF2-40B4-BE49-F238E27FC236}">
                <a16:creationId xmlns:a16="http://schemas.microsoft.com/office/drawing/2014/main" id="{8AF2993F-2D44-3253-CB19-6064D98B7A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01234" y="2276069"/>
            <a:ext cx="6905549" cy="3901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ADF78-FDEE-B853-F660-4FF575EEFE26}"/>
              </a:ext>
            </a:extLst>
          </p:cNvPr>
          <p:cNvSpPr txBox="1"/>
          <p:nvPr/>
        </p:nvSpPr>
        <p:spPr>
          <a:xfrm>
            <a:off x="452020" y="1283288"/>
            <a:ext cx="796168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Robot Input: Next stone coordinates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Robot Output: Movement to the position and drop </a:t>
            </a:r>
            <a:r>
              <a:rPr lang="en-US" altLang="ko-KR" dirty="0" err="1">
                <a:ea typeface="현대하모니 B" panose="02020603020101020101" pitchFamily="18" charset="-127"/>
              </a:rPr>
              <a:t>gomoku</a:t>
            </a:r>
            <a:r>
              <a:rPr lang="en-US" altLang="ko-KR" dirty="0">
                <a:ea typeface="현대하모니 B" panose="02020603020101020101" pitchFamily="18" charset="-127"/>
              </a:rPr>
              <a:t> stone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Possible: Manual Play</a:t>
            </a:r>
            <a:br>
              <a:rPr lang="en-US" altLang="ko-KR" dirty="0">
                <a:ea typeface="현대하모니 B" panose="02020603020101020101" pitchFamily="18" charset="-127"/>
              </a:rPr>
            </a:br>
            <a:r>
              <a:rPr lang="en-US" altLang="ko-KR" dirty="0">
                <a:ea typeface="현대하모니 B" panose="02020603020101020101" pitchFamily="18" charset="-127"/>
              </a:rPr>
              <a:t>(Human vs Human)</a:t>
            </a:r>
          </a:p>
        </p:txBody>
      </p:sp>
    </p:spTree>
    <p:extLst>
      <p:ext uri="{BB962C8B-B14F-4D97-AF65-F5344CB8AC3E}">
        <p14:creationId xmlns:p14="http://schemas.microsoft.com/office/powerpoint/2010/main" val="320245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063A7-5536-C72E-E7AD-FC7844E4E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3D6A0-0916-7211-DC7C-6E577C2B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Next Plan</a:t>
            </a:r>
            <a:endParaRPr lang="ko-KR" altLang="en-US" sz="35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E6475-2E61-EB31-4593-7A0EF59A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B" panose="02020603020101020101" pitchFamily="18" charset="-127"/>
              </a:rPr>
              <a:t>8</a:t>
            </a:fld>
            <a:endParaRPr lang="ko-KR" altLang="en-US" dirty="0">
              <a:latin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130AB-401B-5BA1-B9A3-41BD7A583A5B}"/>
              </a:ext>
            </a:extLst>
          </p:cNvPr>
          <p:cNvSpPr txBox="1"/>
          <p:nvPr/>
        </p:nvSpPr>
        <p:spPr>
          <a:xfrm>
            <a:off x="452020" y="1129941"/>
            <a:ext cx="606004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Next Plan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Fix the board position for accuracy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Rewrite </a:t>
            </a:r>
            <a:r>
              <a:rPr lang="en-US" altLang="ko-KR" dirty="0" err="1">
                <a:ea typeface="현대하모니 B" panose="02020603020101020101" pitchFamily="18" charset="-127"/>
              </a:rPr>
              <a:t>Gomoku</a:t>
            </a:r>
            <a:r>
              <a:rPr lang="en-US" altLang="ko-KR" dirty="0">
                <a:ea typeface="현대하모니 B" panose="02020603020101020101" pitchFamily="18" charset="-127"/>
              </a:rPr>
              <a:t> Game in python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Finish camera case/ stone tray,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ea typeface="현대하모니 B" panose="02020603020101020101" pitchFamily="18" charset="-127"/>
              </a:rPr>
              <a:t>Camera processing </a:t>
            </a:r>
          </a:p>
        </p:txBody>
      </p:sp>
    </p:spTree>
    <p:extLst>
      <p:ext uri="{BB962C8B-B14F-4D97-AF65-F5344CB8AC3E}">
        <p14:creationId xmlns:p14="http://schemas.microsoft.com/office/powerpoint/2010/main" val="108600001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375</Words>
  <Application>Microsoft Office PowerPoint</Application>
  <PresentationFormat>와이드스크린</PresentationFormat>
  <Paragraphs>70</Paragraphs>
  <Slides>8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현대하모니 B</vt:lpstr>
      <vt:lpstr>현대하모니 M</vt:lpstr>
      <vt:lpstr>Calibri</vt:lpstr>
      <vt:lpstr>Cambria Math</vt:lpstr>
      <vt:lpstr>Wingdings 2</vt:lpstr>
      <vt:lpstr>HDOfficeLightV0</vt:lpstr>
      <vt:lpstr>PowerPoint 프레젠테이션</vt:lpstr>
      <vt:lpstr>Contents</vt:lpstr>
      <vt:lpstr>1. Hardware – Components</vt:lpstr>
      <vt:lpstr>1. Hardware</vt:lpstr>
      <vt:lpstr>1. Hardware</vt:lpstr>
      <vt:lpstr>2. Software</vt:lpstr>
      <vt:lpstr>2. Software</vt:lpstr>
      <vt:lpstr>3. Next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이기윤</dc:creator>
  <cp:lastModifiedBy>곽진/21900031</cp:lastModifiedBy>
  <cp:revision>40</cp:revision>
  <dcterms:created xsi:type="dcterms:W3CDTF">2023-03-31T12:05:11Z</dcterms:created>
  <dcterms:modified xsi:type="dcterms:W3CDTF">2024-12-09T12:05:12Z</dcterms:modified>
</cp:coreProperties>
</file>